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62" r:id="rId5"/>
    <p:sldId id="257" r:id="rId6"/>
    <p:sldId id="259" r:id="rId7"/>
    <p:sldId id="260" r:id="rId8"/>
    <p:sldId id="268" r:id="rId9"/>
    <p:sldId id="263" r:id="rId10"/>
    <p:sldId id="264" r:id="rId11"/>
    <p:sldId id="266" r:id="rId12"/>
    <p:sldId id="267" r:id="rId13"/>
    <p:sldId id="271" r:id="rId14"/>
    <p:sldId id="299" r:id="rId15"/>
    <p:sldId id="281" r:id="rId16"/>
    <p:sldId id="269" r:id="rId17"/>
    <p:sldId id="270" r:id="rId18"/>
    <p:sldId id="273" r:id="rId19"/>
    <p:sldId id="298" r:id="rId20"/>
    <p:sldId id="272" r:id="rId21"/>
    <p:sldId id="275" r:id="rId22"/>
    <p:sldId id="274" r:id="rId23"/>
    <p:sldId id="276" r:id="rId24"/>
    <p:sldId id="277" r:id="rId25"/>
    <p:sldId id="278" r:id="rId26"/>
    <p:sldId id="279" r:id="rId27"/>
    <p:sldId id="282" r:id="rId28"/>
    <p:sldId id="280" r:id="rId29"/>
    <p:sldId id="283" r:id="rId30"/>
    <p:sldId id="286" r:id="rId31"/>
    <p:sldId id="287" r:id="rId32"/>
    <p:sldId id="289" r:id="rId33"/>
    <p:sldId id="284" r:id="rId34"/>
    <p:sldId id="297" r:id="rId35"/>
    <p:sldId id="290" r:id="rId36"/>
    <p:sldId id="291" r:id="rId37"/>
    <p:sldId id="285" r:id="rId38"/>
    <p:sldId id="292" r:id="rId39"/>
    <p:sldId id="293" r:id="rId40"/>
    <p:sldId id="295" r:id="rId41"/>
    <p:sldId id="294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3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0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5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5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E4D03-30AD-4123-8CD3-DE1010E3EFF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Magnoliids</a:t>
            </a:r>
            <a:br>
              <a:rPr lang="en-US" dirty="0"/>
            </a:br>
            <a:r>
              <a:rPr lang="en-US" sz="2800" dirty="0"/>
              <a:t>Judd et al pp. 250-262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Previously considered part of “Dicots”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A73B39-EE03-47C6-BBE1-C8147BF32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Magnolia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42" y="1600200"/>
            <a:ext cx="6011715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A5C2A1-C9C6-46A5-8F0C-48CDD4DE2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Magnolia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24612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36825" cy="19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88018"/>
            <a:ext cx="41275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8FB224-73FA-4D78-8D39-B1BD75549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Magnolia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Fruit– an aggregate of follicles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19350"/>
            <a:ext cx="3162300" cy="417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93AB50-0C81-45F1-9D25-1ED2762FE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Magnoliaceae</a:t>
            </a:r>
            <a:r>
              <a:rPr lang="en-US" dirty="0"/>
              <a:t>: Magnolia—</a:t>
            </a:r>
            <a:br>
              <a:rPr lang="en-US" dirty="0"/>
            </a:br>
            <a:r>
              <a:rPr lang="en-US" sz="3100" dirty="0"/>
              <a:t>leaf blades with spherical cells (pellucid dots) containing ethereal 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2808"/>
            <a:ext cx="5695950" cy="412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400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Umm…this pic is </a:t>
            </a:r>
            <a:r>
              <a:rPr lang="en-US" dirty="0" err="1"/>
              <a:t>Ptelea</a:t>
            </a:r>
            <a:r>
              <a:rPr lang="en-US" dirty="0"/>
              <a:t> trifoliata, a eudicot not a magnoliid!  What’s up…..???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BE81BE-64DB-4C3D-AC42-D60DB566F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4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Idioblasts</a:t>
            </a:r>
            <a:r>
              <a:rPr lang="en-US" dirty="0"/>
              <a:t> in Magnoliid Leaves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1"/>
            <a:ext cx="5912909" cy="4434682"/>
          </a:xfrm>
        </p:spPr>
      </p:pic>
      <p:sp>
        <p:nvSpPr>
          <p:cNvPr id="6" name="TextBox 5"/>
          <p:cNvSpPr txBox="1"/>
          <p:nvPr/>
        </p:nvSpPr>
        <p:spPr>
          <a:xfrm>
            <a:off x="228600" y="6217446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 discussion with Walter Judd… ethereal oils are in microscopic </a:t>
            </a:r>
            <a:r>
              <a:rPr lang="en-US" dirty="0" err="1"/>
              <a:t>idioblasts</a:t>
            </a:r>
            <a:r>
              <a:rPr lang="en-US" dirty="0"/>
              <a:t> in magnoliids, not the easily visible pellucid dots of the </a:t>
            </a:r>
            <a:r>
              <a:rPr lang="en-US" dirty="0" err="1"/>
              <a:t>Rutaceae</a:t>
            </a:r>
            <a:r>
              <a:rPr lang="en-US" dirty="0"/>
              <a:t> in eudicots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733800" y="3581400"/>
            <a:ext cx="3048000" cy="2636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91000" y="2057400"/>
            <a:ext cx="2590800" cy="4160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953000" y="4191000"/>
            <a:ext cx="1828800" cy="202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429000" y="2286000"/>
            <a:ext cx="3352800" cy="393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CA97ED-C1B3-4D1E-8B27-4642159A3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Ethereal 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“Aromatic, highly volatile, oily secondary plant products containing </a:t>
            </a:r>
            <a:r>
              <a:rPr lang="en-US" dirty="0" err="1"/>
              <a:t>monoterpenoids</a:t>
            </a:r>
            <a:r>
              <a:rPr lang="en-US" dirty="0"/>
              <a:t> and </a:t>
            </a:r>
            <a:r>
              <a:rPr lang="en-US" dirty="0" err="1"/>
              <a:t>sesquiterpenoids</a:t>
            </a:r>
            <a:r>
              <a:rPr lang="en-US" dirty="0"/>
              <a:t> (and other aromatic compounds), frequently in pellucid dots.”  J&amp;C pg. 572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935390"/>
            <a:ext cx="5867400" cy="1459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5486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monoterpene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311C0-7C14-4429-BF0B-890664EF6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680466"/>
            <a:ext cx="2305050" cy="19812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D3FC1C-C2C2-4108-B1F3-BA227D67A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Liriodendron </a:t>
            </a:r>
            <a:r>
              <a:rPr lang="en-US" dirty="0" err="1"/>
              <a:t>tulipfera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DF202F-C9CC-4CE8-88CE-880B3B929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Magnoliaceae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Foliage--  Trees/shrubs blade with “pellucid dots” containing ethereal oils (aromatic terpenoids) 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  -- </a:t>
            </a:r>
            <a:r>
              <a:rPr lang="en-US" sz="2800" dirty="0"/>
              <a:t>Many undifferentiated stamens</a:t>
            </a:r>
            <a:endParaRPr lang="en-US" dirty="0"/>
          </a:p>
          <a:p>
            <a:r>
              <a:rPr lang="en-US" dirty="0"/>
              <a:t>Gynoecium--   </a:t>
            </a:r>
            <a:r>
              <a:rPr lang="en-US" sz="2800" dirty="0"/>
              <a:t>Numerous distinct</a:t>
            </a:r>
          </a:p>
          <a:p>
            <a:r>
              <a:rPr lang="en-US" dirty="0"/>
              <a:t>Fruit– </a:t>
            </a:r>
            <a:r>
              <a:rPr lang="en-US" sz="2800" dirty="0"/>
              <a:t>aggregate of follicles, seed red, dangles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3352800"/>
            <a:ext cx="9144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209800" y="3810000"/>
            <a:ext cx="914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22624" y="3548390"/>
            <a:ext cx="424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Tepals in whorls of three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8C1A95-1E37-4C19-ADC6-994510700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MMy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5038564" cy="198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2382" y="4648200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Myristica</a:t>
            </a:r>
            <a:r>
              <a:rPr lang="en-US" sz="2800" dirty="0"/>
              <a:t>:  source of nutmeg and mace, from the Spice Islands (Indonesia)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02649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Bark exudes reddish sap </a:t>
            </a:r>
            <a:r>
              <a:rPr lang="en-US"/>
              <a:t>when slashed.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83" y="4039235"/>
            <a:ext cx="1397199" cy="204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C85213-58FA-498F-8D12-D854C6D87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Myristicaceae</a:t>
            </a:r>
            <a:r>
              <a:rPr lang="en-US" dirty="0"/>
              <a:t> in South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5029200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24300"/>
            <a:ext cx="5029200" cy="2828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3461" y="2359820"/>
            <a:ext cx="5562598" cy="31289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7F556D-0061-40BC-B708-1EAE79322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F118F0-D93F-4E4D-9358-2CB1628BE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r>
              <a:rPr lang="en-US" dirty="0"/>
              <a:t>:  </a:t>
            </a:r>
            <a:r>
              <a:rPr lang="en-US" dirty="0" err="1"/>
              <a:t>Myristica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Seeds of </a:t>
            </a:r>
            <a:r>
              <a:rPr lang="en-US" dirty="0" err="1"/>
              <a:t>Myristica</a:t>
            </a:r>
            <a:r>
              <a:rPr lang="en-US" dirty="0"/>
              <a:t> </a:t>
            </a:r>
            <a:r>
              <a:rPr lang="en-US" dirty="0" err="1"/>
              <a:t>fragrans</a:t>
            </a:r>
            <a:r>
              <a:rPr lang="en-US" dirty="0"/>
              <a:t> (nutmeg tree) are the source of nutmeg;  the colorful aril is the source of the spice called Mace.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431"/>
            <a:ext cx="1881123" cy="184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07" y="3352800"/>
            <a:ext cx="224251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3812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56560"/>
            <a:ext cx="2357120" cy="176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14937"/>
            <a:ext cx="71797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486400" y="6248400"/>
            <a:ext cx="1371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43000" y="3505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Flowers…3 connate </a:t>
            </a:r>
            <a:r>
              <a:rPr lang="en-US" dirty="0" err="1"/>
              <a:t>tepals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38600" y="3840480"/>
            <a:ext cx="1676400" cy="807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B09C0E-EB37-4D54-ABD0-8981412EA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609600"/>
            <a:ext cx="423862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990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with filaments connate into solid column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05000" y="1600200"/>
            <a:ext cx="54768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91313" y="5105400"/>
            <a:ext cx="2300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Follicle?  Berry?  Legume?  Capsule?  Other?– dehiscent </a:t>
            </a:r>
            <a:r>
              <a:rPr lang="en-US"/>
              <a:t>along two </a:t>
            </a:r>
            <a:r>
              <a:rPr lang="en-US" dirty="0"/>
              <a:t>sides, fleshy, one </a:t>
            </a:r>
            <a:r>
              <a:rPr lang="en-US" dirty="0" err="1"/>
              <a:t>carpellate</a:t>
            </a:r>
            <a:r>
              <a:rPr lang="en-US" dirty="0"/>
              <a:t> flower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53200" y="533400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2133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Monadelphous</a:t>
            </a:r>
            <a:r>
              <a:rPr lang="en-US" dirty="0"/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26" y="2819400"/>
            <a:ext cx="2157174" cy="1438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914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one carpel</a:t>
            </a:r>
            <a:r>
              <a:rPr lang="en-US"/>
              <a:t>, superior ovary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E21D5E-E4A7-4395-A4B3-0AA2A378A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Foliage– </a:t>
            </a:r>
            <a:r>
              <a:rPr lang="en-US" sz="2400" dirty="0"/>
              <a:t>bark exudes reddish sap;  blades with pellucid dots containing ethereal oils;  contains </a:t>
            </a:r>
            <a:r>
              <a:rPr lang="en-US" sz="2400" dirty="0" err="1"/>
              <a:t>myristicin</a:t>
            </a:r>
            <a:r>
              <a:rPr lang="en-US" sz="2400" dirty="0"/>
              <a:t> (=hallucinogen)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Androecium–  </a:t>
            </a:r>
            <a:r>
              <a:rPr lang="en-US" sz="2400" dirty="0"/>
              <a:t>filaments connate into a solid column, </a:t>
            </a:r>
            <a:r>
              <a:rPr lang="en-US" sz="2400" dirty="0" err="1"/>
              <a:t>monadelphous</a:t>
            </a:r>
            <a:endParaRPr lang="en-US" sz="2400" dirty="0"/>
          </a:p>
          <a:p>
            <a:r>
              <a:rPr lang="en-US" dirty="0"/>
              <a:t>Gynoecium</a:t>
            </a:r>
            <a:r>
              <a:rPr lang="en-US" sz="2800" dirty="0"/>
              <a:t>--   </a:t>
            </a:r>
            <a:r>
              <a:rPr lang="en-US" sz="2400" dirty="0"/>
              <a:t>one ovule, ovary superior</a:t>
            </a:r>
          </a:p>
          <a:p>
            <a:r>
              <a:rPr lang="en-US" dirty="0"/>
              <a:t>Fruit</a:t>
            </a:r>
            <a:r>
              <a:rPr lang="en-US" sz="3600" dirty="0"/>
              <a:t>– </a:t>
            </a:r>
            <a:r>
              <a:rPr lang="en-US" sz="2400" dirty="0"/>
              <a:t>leathery “follicle”, large seed, colorful aril</a:t>
            </a:r>
          </a:p>
          <a:p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590800" y="3054904"/>
            <a:ext cx="12954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90010" y="325049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connate </a:t>
            </a:r>
            <a:r>
              <a:rPr lang="en-US" sz="2400" dirty="0" err="1"/>
              <a:t>tepals</a:t>
            </a:r>
            <a:endParaRPr lang="en-US" sz="24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6BDB9A-C53B-48C7-817F-4645D9523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Trees or shrubs including sources for Sassafras, Cinnamon, Avocado, Bay Leaves, etc.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74" y="3101340"/>
            <a:ext cx="3717326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29146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7230"/>
            <a:ext cx="258869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446746" y="2590800"/>
            <a:ext cx="3658654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43450" y="2590800"/>
            <a:ext cx="3619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5400" y="25908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5700" y="346710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Persea</a:t>
            </a:r>
            <a:r>
              <a:rPr lang="en-US" dirty="0"/>
              <a:t> </a:t>
            </a:r>
            <a:r>
              <a:rPr lang="en-US" dirty="0" err="1"/>
              <a:t>americana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05700" y="4800600"/>
            <a:ext cx="148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trees and B trees </a:t>
            </a:r>
            <a:r>
              <a:rPr lang="en-US"/>
              <a:t>promote outcrossing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BF87B8-5159-46CB-AD98-9EA95A7E6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1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</a:t>
            </a:r>
            <a:r>
              <a:rPr lang="en-US" dirty="0" err="1"/>
              <a:t>Laurus</a:t>
            </a:r>
            <a:r>
              <a:rPr lang="en-US" dirty="0"/>
              <a:t> </a:t>
            </a:r>
            <a:r>
              <a:rPr lang="en-US" dirty="0" err="1"/>
              <a:t>nobilis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1295400"/>
            <a:ext cx="3333750" cy="26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1384"/>
            <a:ext cx="2895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4209877"/>
            <a:ext cx="3301676" cy="250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2743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1752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Bay Laurel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53B201-BECA-4402-A095-DC0DC18A9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</a:t>
            </a:r>
            <a:r>
              <a:rPr lang="en-US" dirty="0" err="1"/>
              <a:t>Cinnamomum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genus of over 300 species that is source of camphor, cinnamon, etc.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6410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55795"/>
            <a:ext cx="16573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28900"/>
            <a:ext cx="20955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8950" y="26289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Cinnamomum</a:t>
            </a:r>
            <a:r>
              <a:rPr lang="en-US" dirty="0"/>
              <a:t> </a:t>
            </a:r>
            <a:r>
              <a:rPr lang="en-US" dirty="0" err="1"/>
              <a:t>verum</a:t>
            </a:r>
            <a:r>
              <a:rPr lang="en-US" dirty="0"/>
              <a:t> and other species provide the spice.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C29EB1-D67D-49AC-83D8-8084C05B1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Sassafras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of essential oil is source of perfumes, root beer, candy, and the drug MDMA(ecstasy.) 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2506980" cy="22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5019675"/>
            <a:ext cx="30384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191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Sassafras candy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5800" y="4560332"/>
            <a:ext cx="76200" cy="459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5200" y="5638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 is a drupe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20490" y="5334000"/>
            <a:ext cx="11811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124C1E-959E-47B4-BB20-32AB3CCFF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56794"/>
            <a:ext cx="8534400" cy="641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Sassafras </a:t>
            </a:r>
            <a:r>
              <a:rPr lang="en-US" dirty="0" err="1"/>
              <a:t>albidum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429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with nectar producing appendages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62200" y="4038600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15000" y="3276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tepals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562600" y="3461266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7400" y="15240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1400" y="1295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 have pellucid dots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579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ovule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33600" y="5975866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12BE54-3D7C-4140-9950-454C085E4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Foliage– contain ethereal oils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Androecium—  filaments with nectar producing appendages</a:t>
            </a:r>
          </a:p>
          <a:p>
            <a:r>
              <a:rPr lang="en-US" dirty="0"/>
              <a:t>Gynoecium—  one carpel, ovary superior</a:t>
            </a:r>
          </a:p>
          <a:p>
            <a:r>
              <a:rPr lang="en-US" dirty="0"/>
              <a:t>Fruit–  drupe or one seeded berry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2514600"/>
            <a:ext cx="1752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09800" y="2895600"/>
            <a:ext cx="1752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67200" y="2590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Usually 6 </a:t>
            </a:r>
            <a:r>
              <a:rPr lang="en-US" sz="3200" dirty="0" err="1"/>
              <a:t>tepals</a:t>
            </a:r>
            <a:endParaRPr lang="en-US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33B805-3FDB-487B-93EC-2EB73E5FE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Piperaceae</a:t>
            </a:r>
            <a:r>
              <a:rPr lang="en-US" dirty="0"/>
              <a:t>:  Piper</a:t>
            </a:r>
          </a:p>
        </p:txBody>
      </p:sp>
      <p:pic>
        <p:nvPicPr>
          <p:cNvPr id="4" name="Picture 4" descr="100_PIP_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"/>
          <a:stretch>
            <a:fillRect/>
          </a:stretch>
        </p:blipFill>
        <p:spPr bwMode="auto">
          <a:xfrm>
            <a:off x="1143000" y="1524000"/>
            <a:ext cx="4257479" cy="341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ipe_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552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stockphoto_720891_cracked_pepp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6068414" y="4301836"/>
            <a:ext cx="2384343" cy="254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1B2858-C63B-4FE2-9562-EF95EE1E1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Magnolia “on the Mall!”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F9640A-0D66-4FEF-82B9-9C8800D30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5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botany.hawaii.edu/faculty/carr/images/pip_n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38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657600" y="5943600"/>
            <a:ext cx="2169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Piper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nigrum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pepper-pl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314450"/>
            <a:ext cx="3803769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Piperales</a:t>
            </a:r>
            <a:r>
              <a:rPr lang="en-US" sz="4400" dirty="0"/>
              <a:t>:  </a:t>
            </a:r>
            <a:r>
              <a:rPr lang="en-US" sz="4400" dirty="0" err="1"/>
              <a:t>Piperaceae</a:t>
            </a:r>
            <a:r>
              <a:rPr lang="en-US" sz="4400" dirty="0"/>
              <a:t>:  Piper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62B8A9-D400-4DE9-B50C-FBA717083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EC48A-B29F-4957-9565-E4B8E23B1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Piperaceae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Foliage– contains ethereal oils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Androecium— filaments distinct </a:t>
            </a:r>
          </a:p>
          <a:p>
            <a:r>
              <a:rPr lang="en-US" dirty="0"/>
              <a:t>Gynoecium—  1 ovule per gynoecium </a:t>
            </a:r>
          </a:p>
          <a:p>
            <a:r>
              <a:rPr lang="en-US" dirty="0"/>
              <a:t>Fruit–  drupe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057400" y="2590800"/>
            <a:ext cx="1219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57400" y="2971800"/>
            <a:ext cx="1219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3270" y="267941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</a:t>
            </a:r>
            <a:r>
              <a:rPr lang="en-US" sz="2000" dirty="0" err="1"/>
              <a:t>perianth</a:t>
            </a:r>
            <a:r>
              <a:rPr lang="en-US" sz="2000" dirty="0"/>
              <a:t>!  Spikes of thick, minute flowers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8C4FDD-3125-487B-B1ED-23F19F50E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Aristolochiaceae</a:t>
            </a:r>
            <a:r>
              <a:rPr lang="en-US" dirty="0"/>
              <a:t>:  </a:t>
            </a:r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watsonii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1" y="1676400"/>
            <a:ext cx="3349600" cy="50263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52600"/>
            <a:ext cx="4411362" cy="2939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35" y="4940557"/>
            <a:ext cx="2658291" cy="177150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9E18C8-9B3D-4CE5-B81B-84D5099FF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  <p:pic>
        <p:nvPicPr>
          <p:cNvPr id="1026" name="Picture 2" descr="C:\gilaflora15\2011-03-23 02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20371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905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Ovary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7000" y="2089666"/>
            <a:ext cx="1981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4D16DB-0553-4038-B6C3-BFEFE078D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BC61CF-5BEE-4CCE-B943-39C59A9A1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Foliage– ethereal oils with “pellucid dots” and aristolochic acids, bitter yellow nitrogenous compounds</a:t>
            </a:r>
          </a:p>
          <a:p>
            <a:r>
              <a:rPr lang="en-US" dirty="0"/>
              <a:t>Calyx– connate, showy, dull red, mottled</a:t>
            </a:r>
          </a:p>
          <a:p>
            <a:r>
              <a:rPr lang="en-US" dirty="0"/>
              <a:t>Corolla– missing</a:t>
            </a:r>
          </a:p>
          <a:p>
            <a:r>
              <a:rPr lang="en-US" dirty="0"/>
              <a:t>Androecium– filaments </a:t>
            </a:r>
            <a:r>
              <a:rPr lang="en-US" dirty="0" err="1"/>
              <a:t>adnate</a:t>
            </a:r>
            <a:r>
              <a:rPr lang="en-US" dirty="0"/>
              <a:t> to style</a:t>
            </a:r>
          </a:p>
          <a:p>
            <a:r>
              <a:rPr lang="en-US" dirty="0"/>
              <a:t>Gynoecium– inferior ovary, 4-6 connate carpels</a:t>
            </a:r>
          </a:p>
          <a:p>
            <a:r>
              <a:rPr lang="en-US" dirty="0"/>
              <a:t>Fruit– </a:t>
            </a:r>
            <a:r>
              <a:rPr lang="en-US" dirty="0" err="1"/>
              <a:t>septicidal</a:t>
            </a:r>
            <a:r>
              <a:rPr lang="en-US" dirty="0"/>
              <a:t> capsule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78D9AA-8683-4204-B2A3-61C35A7FF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r>
              <a:rPr lang="en-US" dirty="0"/>
              <a:t>:  </a:t>
            </a:r>
            <a:r>
              <a:rPr lang="en-US" dirty="0" err="1"/>
              <a:t>Anemopsis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6" y="1600200"/>
            <a:ext cx="5028847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8600" y="38862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Yerba </a:t>
            </a:r>
            <a:r>
              <a:rPr lang="en-US" dirty="0" err="1"/>
              <a:t>mansa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Anemopsis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76474C-FFED-43AE-90F0-93F4FD067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r>
              <a:rPr lang="en-US" dirty="0"/>
              <a:t>: </a:t>
            </a:r>
            <a:r>
              <a:rPr lang="en-US" dirty="0" err="1"/>
              <a:t>Anemopsis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86660"/>
            <a:ext cx="6230262" cy="5266540"/>
          </a:xfrm>
        </p:spPr>
      </p:pic>
      <p:sp>
        <p:nvSpPr>
          <p:cNvPr id="5" name="TextBox 4"/>
          <p:cNvSpPr txBox="1"/>
          <p:nvPr/>
        </p:nvSpPr>
        <p:spPr>
          <a:xfrm>
            <a:off x="228600" y="1524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Petaloid</a:t>
            </a:r>
            <a:r>
              <a:rPr lang="en-US" dirty="0"/>
              <a:t> bracts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1708666"/>
            <a:ext cx="2133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28800" y="1708666"/>
            <a:ext cx="304800" cy="42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28800" y="1708666"/>
            <a:ext cx="2362200" cy="1720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07036" y="310397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stamens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77000" y="3276600"/>
            <a:ext cx="1330036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010400" y="3276600"/>
            <a:ext cx="796636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07036" y="170866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Style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400800" y="1921133"/>
            <a:ext cx="1600200" cy="2117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01000" y="4953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Style</a:t>
            </a:r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6858000" y="4953000"/>
            <a:ext cx="11430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49530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bisexual (perfect) but no petals or sepals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310397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tiny, white flowers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E2CE7-CE9C-4F7B-9211-D82FD44E9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8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Ethnobotany</a:t>
            </a:r>
            <a:r>
              <a:rPr lang="en-US" dirty="0"/>
              <a:t>:  Antimicrobial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Apparently mostly made </a:t>
            </a:r>
          </a:p>
          <a:p>
            <a:pPr marL="0" indent="0">
              <a:buNone/>
            </a:pPr>
            <a:r>
              <a:rPr lang="en-US" dirty="0"/>
              <a:t>from the roots: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00" y="1817132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36385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F9AE19-9F57-475F-A62D-6773B7E55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Magnolia on the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2876550" cy="47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8B0E79-E44F-4BF3-B95C-F91CFA012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anemopsiss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4779"/>
            <a:ext cx="4835525" cy="65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 Jepson Manual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0" y="4343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stamens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86400" y="4528066"/>
            <a:ext cx="1371600" cy="1186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7000" y="60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Petaloid</a:t>
            </a:r>
            <a:r>
              <a:rPr lang="en-US" dirty="0"/>
              <a:t> bracts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572000" y="794266"/>
            <a:ext cx="1828800" cy="501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019800" y="1219200"/>
            <a:ext cx="1295400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790" y="4704125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3-4 carpels united at the base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5027290"/>
            <a:ext cx="3048000" cy="323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954F82-02E4-405A-8FD6-9776A0CEA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Yes</a:t>
            </a:r>
            <a:r>
              <a:rPr lang="en-US"/>
              <a:t>, you </a:t>
            </a:r>
            <a:r>
              <a:rPr lang="en-US" dirty="0"/>
              <a:t>guessed it:  with ethereal oils</a:t>
            </a:r>
          </a:p>
          <a:p>
            <a:r>
              <a:rPr lang="en-US" dirty="0"/>
              <a:t>Calyx– Absent!</a:t>
            </a:r>
          </a:p>
          <a:p>
            <a:r>
              <a:rPr lang="en-US" dirty="0"/>
              <a:t>Corolla– Absent!</a:t>
            </a:r>
          </a:p>
          <a:p>
            <a:r>
              <a:rPr lang="en-US" dirty="0"/>
              <a:t>Androecium– 3-8 distinct stamens</a:t>
            </a:r>
          </a:p>
          <a:p>
            <a:r>
              <a:rPr lang="en-US" dirty="0"/>
              <a:t>Gynoecium– 3-4 carpels united at the base</a:t>
            </a:r>
          </a:p>
          <a:p>
            <a:r>
              <a:rPr lang="en-US" dirty="0"/>
              <a:t>Fruit-- capsule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733800" y="2895600"/>
            <a:ext cx="609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33800" y="3352800"/>
            <a:ext cx="609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8012" y="302963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with a single </a:t>
            </a:r>
            <a:r>
              <a:rPr lang="en-US" dirty="0" err="1"/>
              <a:t>petaloid</a:t>
            </a:r>
            <a:r>
              <a:rPr lang="en-US" dirty="0"/>
              <a:t> bract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7CCA16-7EEC-471E-AE26-5B4E6C73D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3716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On to the Monocots!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8" y="2141042"/>
            <a:ext cx="6161659" cy="4106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4770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Cyperus</a:t>
            </a:r>
            <a:r>
              <a:rPr lang="en-US" dirty="0"/>
              <a:t> </a:t>
            </a:r>
            <a:r>
              <a:rPr lang="en-US" dirty="0" err="1"/>
              <a:t>esculentus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EDA78-BAB5-49CE-9A55-30132E089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9" y="286990"/>
            <a:ext cx="7662945" cy="596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343400" y="4149500"/>
            <a:ext cx="533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0998695">
            <a:off x="4975683" y="4196171"/>
            <a:ext cx="2335467" cy="207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0400" y="44889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here!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52822" y="1024139"/>
            <a:ext cx="2287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611" y="7625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Family of unknown position</a:t>
            </a:r>
          </a:p>
        </p:txBody>
      </p:sp>
      <p:sp>
        <p:nvSpPr>
          <p:cNvPr id="9" name="Oval 8"/>
          <p:cNvSpPr/>
          <p:nvPr/>
        </p:nvSpPr>
        <p:spPr>
          <a:xfrm>
            <a:off x="3276600" y="511805"/>
            <a:ext cx="1066800" cy="2616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00600" y="2819400"/>
            <a:ext cx="4191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D5AE61A-1789-4FF0-9D2B-A6EA7D2731D3}"/>
              </a:ext>
            </a:extLst>
          </p:cNvPr>
          <p:cNvSpPr/>
          <p:nvPr/>
        </p:nvSpPr>
        <p:spPr>
          <a:xfrm rot="19612087">
            <a:off x="3384845" y="2316074"/>
            <a:ext cx="1066800" cy="5688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6A20124-FD0D-4230-9B34-5E88316CDF20}"/>
              </a:ext>
            </a:extLst>
          </p:cNvPr>
          <p:cNvSpPr/>
          <p:nvPr/>
        </p:nvSpPr>
        <p:spPr>
          <a:xfrm rot="10800000">
            <a:off x="4781134" y="4798674"/>
            <a:ext cx="3810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3D98DF1-892A-4B97-966A-CFAAEB8A1BD8}"/>
              </a:ext>
            </a:extLst>
          </p:cNvPr>
          <p:cNvSpPr/>
          <p:nvPr/>
        </p:nvSpPr>
        <p:spPr>
          <a:xfrm rot="10800000">
            <a:off x="6019800" y="4686939"/>
            <a:ext cx="45719" cy="34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6C8229-A4D9-4C6F-B26A-44EB7186D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Non-monocot, non-eudicot </a:t>
            </a:r>
            <a:r>
              <a:rPr lang="en-US" dirty="0" err="1"/>
              <a:t>mesangiosperms</a:t>
            </a:r>
            <a:endParaRPr lang="en-US" dirty="0"/>
          </a:p>
          <a:p>
            <a:r>
              <a:rPr lang="en-US" dirty="0"/>
              <a:t>Monophyletic group including the </a:t>
            </a:r>
            <a:r>
              <a:rPr lang="en-US" dirty="0" err="1"/>
              <a:t>Magnoliales</a:t>
            </a:r>
            <a:r>
              <a:rPr lang="en-US" dirty="0"/>
              <a:t>, </a:t>
            </a:r>
            <a:r>
              <a:rPr lang="en-US" dirty="0" err="1"/>
              <a:t>Laurales</a:t>
            </a:r>
            <a:r>
              <a:rPr lang="en-US" dirty="0"/>
              <a:t>, </a:t>
            </a:r>
            <a:r>
              <a:rPr lang="en-US" dirty="0" err="1"/>
              <a:t>Canellales</a:t>
            </a:r>
            <a:r>
              <a:rPr lang="en-US" dirty="0"/>
              <a:t> &amp; </a:t>
            </a:r>
            <a:r>
              <a:rPr lang="en-US" dirty="0" err="1"/>
              <a:t>Piperales</a:t>
            </a:r>
            <a:endParaRPr lang="en-US" dirty="0"/>
          </a:p>
          <a:p>
            <a:r>
              <a:rPr lang="en-US" dirty="0"/>
              <a:t>Perianth parts spiral or whorls of 3, mostly one pore in pollen  (in this regard like monocots)</a:t>
            </a:r>
          </a:p>
          <a:p>
            <a:r>
              <a:rPr lang="en-US" dirty="0"/>
              <a:t>Stamens flat or leaf like, filament frequently but not always poorly differentiated from the anther (exception= </a:t>
            </a:r>
            <a:r>
              <a:rPr lang="en-US" dirty="0" err="1"/>
              <a:t>Piperales</a:t>
            </a:r>
            <a:r>
              <a:rPr lang="en-US" dirty="0"/>
              <a:t>)</a:t>
            </a:r>
          </a:p>
          <a:p>
            <a:r>
              <a:rPr lang="en-US" dirty="0"/>
              <a:t>Morphologically similar to ANA Grade, note that secondary chemistry is given as the best (non-molecular) synapomorphy</a:t>
            </a:r>
            <a:r>
              <a:rPr lang="en-US" dirty="0">
                <a:sym typeface="Wingdings" pitchFamily="2" charset="2"/>
              </a:rPr>
              <a:t>  many sources of spices!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746875-3139-4C03-A61C-28250E6B9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2 genera of </a:t>
            </a:r>
            <a:r>
              <a:rPr lang="en-US" dirty="0" err="1"/>
              <a:t>Magnoliaceae</a:t>
            </a:r>
            <a:r>
              <a:rPr lang="en-US" dirty="0"/>
              <a:t>, 220 species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44D5A5-15F1-4816-9BCC-8B96D6BE8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Largest of the 2 genera:  Magnolia</a:t>
            </a:r>
          </a:p>
          <a:p>
            <a:pPr marL="0" indent="0">
              <a:buNone/>
            </a:pPr>
            <a:r>
              <a:rPr lang="en-US" dirty="0"/>
              <a:t>– 218 species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genus is Liriodendron, only 2 species</a:t>
            </a:r>
          </a:p>
          <a:p>
            <a:pPr marL="0" indent="0">
              <a:buNone/>
            </a:pPr>
            <a:r>
              <a:rPr lang="en-US" dirty="0"/>
              <a:t>(Tulip Tree)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7874"/>
            <a:ext cx="2238843" cy="281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648200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D91C92-34BB-4EAA-814A-ABCE4B55C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Magnolia grandiflora</a:t>
            </a:r>
            <a:br>
              <a:rPr lang="en-US" dirty="0"/>
            </a:br>
            <a:r>
              <a:rPr lang="en-US" dirty="0"/>
              <a:t>Mississippi &amp; Louisiana state flower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14047"/>
            <a:ext cx="4857749" cy="41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8A47C8-DEA4-4498-83A4-C44946878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847</Words>
  <Application>Microsoft Office PowerPoint</Application>
  <PresentationFormat>On-screen Show (4:3)</PresentationFormat>
  <Paragraphs>139</Paragraphs>
  <Slides>42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Office Theme</vt:lpstr>
      <vt:lpstr>Magnoliids Judd et al pp. 250-262</vt:lpstr>
      <vt:lpstr>PowerPoint Presentation</vt:lpstr>
      <vt:lpstr>Magnolia “on the Mall!”</vt:lpstr>
      <vt:lpstr>Magnolia on the web</vt:lpstr>
      <vt:lpstr>PowerPoint Presentation</vt:lpstr>
      <vt:lpstr>Magnoliids</vt:lpstr>
      <vt:lpstr>Magnoliales:  Magnoliaceae: 2 genera of Magnoliaceae, 220 species</vt:lpstr>
      <vt:lpstr>Magnoliaceae</vt:lpstr>
      <vt:lpstr>Magnolia grandiflora Mississippi &amp; Louisiana state flower</vt:lpstr>
      <vt:lpstr>Magnoliales:  Magnoliaceae:  Magnolia</vt:lpstr>
      <vt:lpstr>Magnoliales:  Magnoliaceae:  Magnolia</vt:lpstr>
      <vt:lpstr>Magnoliales:  Magnoliaceae: Magnolia</vt:lpstr>
      <vt:lpstr>Magnoliaceae: Magnolia— leaf blades with spherical cells (pellucid dots) containing ethereal oils</vt:lpstr>
      <vt:lpstr>Idioblasts in Magnoliid Leaves</vt:lpstr>
      <vt:lpstr>Ethereal Oil</vt:lpstr>
      <vt:lpstr>Magnoliales:  Magnoliaceae:  Liriodendron tulipfera</vt:lpstr>
      <vt:lpstr>Magnoliaceae</vt:lpstr>
      <vt:lpstr>Magnoliales:  Myristicaceae</vt:lpstr>
      <vt:lpstr>Myristicaceae in South America</vt:lpstr>
      <vt:lpstr>Magnoliales:  Myristicaceae:  Myristica</vt:lpstr>
      <vt:lpstr>PowerPoint Presentation</vt:lpstr>
      <vt:lpstr>Magnoliales:  Myristicaceae</vt:lpstr>
      <vt:lpstr>Laurales:  Lauraceae</vt:lpstr>
      <vt:lpstr>Laurales:  Lauraceae:  Laurus nobilis</vt:lpstr>
      <vt:lpstr>Laurales:  Lauraceae:  Cinnamomum</vt:lpstr>
      <vt:lpstr>Laurales:  Lauraceae:  Sassafras</vt:lpstr>
      <vt:lpstr>PowerPoint Presentation</vt:lpstr>
      <vt:lpstr>Laurales:  Lauraceae</vt:lpstr>
      <vt:lpstr>Piperales:  Piperaceae:  Piper</vt:lpstr>
      <vt:lpstr>PowerPoint Presentation</vt:lpstr>
      <vt:lpstr>PowerPoint Presentation</vt:lpstr>
      <vt:lpstr>Piperales:  Piperaceae</vt:lpstr>
      <vt:lpstr>Piperales:  Aristolochiaceae:  Aristolochia watsonii</vt:lpstr>
      <vt:lpstr>Aristolochia californica</vt:lpstr>
      <vt:lpstr>PowerPoint Presentation</vt:lpstr>
      <vt:lpstr>Piperales:  Aristolochiaceae</vt:lpstr>
      <vt:lpstr>Piperales:  Saururaceae:  Anemopsis</vt:lpstr>
      <vt:lpstr>Piperales:  Saururaceae: Anemopsis </vt:lpstr>
      <vt:lpstr>Ethnobotany:  Antimicrobial</vt:lpstr>
      <vt:lpstr>PowerPoint Presentation</vt:lpstr>
      <vt:lpstr>Piperales:  Saururaceae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Magnoliids</dc:title>
  <dc:creator>Russ</dc:creator>
  <cp:lastModifiedBy>Russ Kleinman</cp:lastModifiedBy>
  <cp:revision>96</cp:revision>
  <dcterms:created xsi:type="dcterms:W3CDTF">2011-07-01T16:12:59Z</dcterms:created>
  <dcterms:modified xsi:type="dcterms:W3CDTF">2020-10-08T17:21:23Z</dcterms:modified>
</cp:coreProperties>
</file>